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62" r:id="rId5"/>
    <p:sldId id="263" r:id="rId6"/>
    <p:sldId id="265" r:id="rId7"/>
    <p:sldId id="264" r:id="rId8"/>
    <p:sldId id="258" r:id="rId9"/>
    <p:sldId id="261" r:id="rId10"/>
    <p:sldId id="260" r:id="rId11"/>
    <p:sldId id="266" r:id="rId12"/>
    <p:sldId id="281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5" autoAdjust="0"/>
    <p:restoredTop sz="94579" autoAdjust="0"/>
  </p:normalViewPr>
  <p:slideViewPr>
    <p:cSldViewPr>
      <p:cViewPr varScale="1">
        <p:scale>
          <a:sx n="64" d="100"/>
          <a:sy n="64" d="100"/>
        </p:scale>
        <p:origin x="134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0B428-233D-47D1-BCF0-667AD23B58F6}" type="datetimeFigureOut">
              <a:rPr lang="es-ES" smtClean="0"/>
              <a:pPr/>
              <a:t>29/04/2021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47E90-4A48-4A2A-9DC5-C3D9578889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A791DB-7E55-4031-A7F0-06BBDDA863B6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7E90-4A48-4A2A-9DC5-C3D95788891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7E90-4A48-4A2A-9DC5-C3D95788891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B08-52B1-48F5-A394-10206125C715}" type="datetimeFigureOut">
              <a:rPr lang="es-ES" smtClean="0"/>
              <a:pPr/>
              <a:t>29/04/2021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C08-E4C5-444B-BAF3-D75111F697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B08-52B1-48F5-A394-10206125C715}" type="datetimeFigureOut">
              <a:rPr lang="es-ES" smtClean="0"/>
              <a:pPr/>
              <a:t>29/04/2021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C08-E4C5-444B-BAF3-D75111F697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B08-52B1-48F5-A394-10206125C715}" type="datetimeFigureOut">
              <a:rPr lang="es-ES" smtClean="0"/>
              <a:pPr/>
              <a:t>29/04/2021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C08-E4C5-444B-BAF3-D75111F697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B08-52B1-48F5-A394-10206125C715}" type="datetimeFigureOut">
              <a:rPr lang="es-ES" smtClean="0"/>
              <a:pPr/>
              <a:t>29/04/2021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C08-E4C5-444B-BAF3-D75111F697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B08-52B1-48F5-A394-10206125C715}" type="datetimeFigureOut">
              <a:rPr lang="es-ES" smtClean="0"/>
              <a:pPr/>
              <a:t>29/04/2021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C08-E4C5-444B-BAF3-D75111F697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B08-52B1-48F5-A394-10206125C715}" type="datetimeFigureOut">
              <a:rPr lang="es-ES" smtClean="0"/>
              <a:pPr/>
              <a:t>29/04/2021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C08-E4C5-444B-BAF3-D75111F697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B08-52B1-48F5-A394-10206125C715}" type="datetimeFigureOut">
              <a:rPr lang="es-ES" smtClean="0"/>
              <a:pPr/>
              <a:t>29/04/2021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C08-E4C5-444B-BAF3-D75111F697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B08-52B1-48F5-A394-10206125C715}" type="datetimeFigureOut">
              <a:rPr lang="es-ES" smtClean="0"/>
              <a:pPr/>
              <a:t>29/04/2021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C08-E4C5-444B-BAF3-D75111F697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B08-52B1-48F5-A394-10206125C715}" type="datetimeFigureOut">
              <a:rPr lang="es-ES" smtClean="0"/>
              <a:pPr/>
              <a:t>29/04/2021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C08-E4C5-444B-BAF3-D75111F697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B08-52B1-48F5-A394-10206125C715}" type="datetimeFigureOut">
              <a:rPr lang="es-ES" smtClean="0"/>
              <a:pPr/>
              <a:t>29/04/2021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C08-E4C5-444B-BAF3-D75111F697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B08-52B1-48F5-A394-10206125C715}" type="datetimeFigureOut">
              <a:rPr lang="es-ES" smtClean="0"/>
              <a:pPr/>
              <a:t>29/04/2021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C08-E4C5-444B-BAF3-D75111F697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4B08-52B1-48F5-A394-10206125C715}" type="datetimeFigureOut">
              <a:rPr lang="es-ES" smtClean="0"/>
              <a:pPr/>
              <a:t>29/04/2021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00C08-E4C5-444B-BAF3-D75111F697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dofp.es/inicio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dofp.es/pruebas-convalidaciones/pruebas/ciclos-grado-superior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3 Imagen" descr="logotipo principal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3 Título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4 Subtítulo"/>
          <p:cNvSpPr>
            <a:spLocks noGrp="1"/>
          </p:cNvSpPr>
          <p:nvPr>
            <p:ph type="subTitle" idx="1"/>
          </p:nvPr>
        </p:nvSpPr>
        <p:spPr>
          <a:xfrm>
            <a:off x="1619672" y="5360987"/>
            <a:ext cx="6338887" cy="14970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s-ES" sz="6100" dirty="0">
                <a:solidFill>
                  <a:schemeClr val="accent1"/>
                </a:solidFill>
                <a:latin typeface="Cooper Black" pitchFamily="18" charset="0"/>
              </a:rPr>
              <a:t>BIENVENIDOS</a:t>
            </a:r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539552" y="188640"/>
            <a:ext cx="8229600" cy="1470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CURSO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</a:t>
            </a:r>
            <a:r>
              <a:rPr kumimoji="0" lang="es-ES" sz="6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2020/2021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62026"/>
            <a:ext cx="9143999" cy="377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467544" y="980728"/>
            <a:ext cx="8280920" cy="51125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 algn="ctr">
              <a:buAutoNum type="arabicPeriod"/>
            </a:pPr>
            <a:endParaRPr lang="es-ES" sz="2400" dirty="0"/>
          </a:p>
          <a:p>
            <a:pPr marL="457200" indent="-457200" algn="ctr"/>
            <a:r>
              <a:rPr lang="es-ES" sz="2400" b="1" dirty="0">
                <a:hlinkClick r:id="rId2"/>
              </a:rPr>
              <a:t>PAGINA  QUE PUEDE ACLARAR CUALQUIER DUDA</a:t>
            </a:r>
          </a:p>
          <a:p>
            <a:pPr marL="457200" indent="-457200" algn="ctr"/>
            <a:endParaRPr lang="es-ES" sz="2400" dirty="0">
              <a:hlinkClick r:id="rId2"/>
            </a:endParaRPr>
          </a:p>
          <a:p>
            <a:pPr marL="457200" indent="-457200" algn="ctr"/>
            <a:r>
              <a:rPr lang="es-ES" sz="2400" dirty="0">
                <a:hlinkClick r:id="rId2"/>
              </a:rPr>
              <a:t>http://www.todofp.es/inicio.html</a:t>
            </a:r>
            <a:endParaRPr lang="es-ES" sz="2400" dirty="0"/>
          </a:p>
          <a:p>
            <a:pPr marL="457200" indent="-457200" algn="ctr"/>
            <a:endParaRPr lang="es-ES" sz="2400" dirty="0"/>
          </a:p>
          <a:p>
            <a:pPr algn="ctr"/>
            <a:r>
              <a:rPr lang="es-ES" sz="2400" b="1" dirty="0"/>
              <a:t>Acceso a otros estudios. </a:t>
            </a:r>
          </a:p>
          <a:p>
            <a:pPr algn="ctr"/>
            <a:endParaRPr lang="es-ES" sz="2400" dirty="0"/>
          </a:p>
          <a:p>
            <a:pPr marL="457200" indent="-457200" algn="ctr">
              <a:buAutoNum type="arabicPeriod"/>
            </a:pPr>
            <a:r>
              <a:rPr lang="es-ES" sz="2400" dirty="0"/>
              <a:t>El título de Técnico en Gestión Administrativa permite el acceso directo para cursar cualquier otro ciclo formativo de grado medio, en las condiciones de admisión que se establezcan. </a:t>
            </a:r>
          </a:p>
          <a:p>
            <a:pPr marL="457200" indent="-457200" algn="ctr">
              <a:buAutoNum type="arabicPeriod"/>
            </a:pPr>
            <a:endParaRPr lang="es-E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2400" b="1" dirty="0"/>
              <a:t>Acceso a otros estudios.</a:t>
            </a:r>
          </a:p>
          <a:p>
            <a:r>
              <a:rPr lang="es-ES" b="1" dirty="0"/>
              <a:t>PARA CURSAR UN CICLO FORMATIVO DE GRADO SUPERIOR SE NECESITA:</a:t>
            </a:r>
            <a:endParaRPr lang="es-ES" dirty="0"/>
          </a:p>
          <a:p>
            <a:r>
              <a:rPr lang="es-ES" dirty="0"/>
              <a:t>Estar en posesión del Título de Bachiller, o de un certificado acreditativo de haber superado todas las materias del Bachillerato.</a:t>
            </a:r>
          </a:p>
          <a:p>
            <a:endParaRPr lang="es-ES" dirty="0"/>
          </a:p>
          <a:p>
            <a:r>
              <a:rPr lang="es-ES" dirty="0"/>
              <a:t>Estar en posesión del Título de Bachillerato Unificado Polivalente (BUP).</a:t>
            </a:r>
          </a:p>
          <a:p>
            <a:endParaRPr lang="es-ES" dirty="0"/>
          </a:p>
          <a:p>
            <a:r>
              <a:rPr lang="es-ES" dirty="0"/>
              <a:t>Haber superado el segundo curso de cualquier modalidad de Bachillerato experimental.</a:t>
            </a:r>
          </a:p>
          <a:p>
            <a:endParaRPr lang="es-ES" dirty="0"/>
          </a:p>
          <a:p>
            <a:r>
              <a:rPr lang="es-ES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 en posesión de un Título de Técnico (Formación Profesional de Grado Medio).</a:t>
            </a:r>
          </a:p>
          <a:p>
            <a:endParaRPr lang="es-ES" dirty="0"/>
          </a:p>
          <a:p>
            <a:r>
              <a:rPr lang="es-ES" dirty="0"/>
              <a:t>Estar en posesión de un Título de Técnico Superior, Técnico Especialista o equivalente a efectos académicos.</a:t>
            </a:r>
          </a:p>
          <a:p>
            <a:endParaRPr lang="es-ES" dirty="0"/>
          </a:p>
          <a:p>
            <a:r>
              <a:rPr lang="es-ES" dirty="0"/>
              <a:t>Haber superado el Curso de Orientación Universitaria (COU).</a:t>
            </a:r>
          </a:p>
          <a:p>
            <a:r>
              <a:rPr lang="es-ES" dirty="0"/>
              <a:t>Estar en posesión de cualquier Titulación Universitaria o equivalente.</a:t>
            </a:r>
          </a:p>
          <a:p>
            <a:endParaRPr lang="es-ES" dirty="0"/>
          </a:p>
          <a:p>
            <a:r>
              <a:rPr lang="es-ES" dirty="0"/>
              <a:t>Haber superado la </a:t>
            </a:r>
            <a:r>
              <a:rPr lang="es-ES" u="sng" dirty="0">
                <a:hlinkClick r:id="rId2"/>
              </a:rPr>
              <a:t>prueba de acceso a ciclos formativos de grado superior</a:t>
            </a:r>
            <a:r>
              <a:rPr lang="es-ES" dirty="0"/>
              <a:t> (se requiere tener al menos 19 años en el año que se realiza la prueba o 18 para quienes poseen el título de Técnico).</a:t>
            </a:r>
          </a:p>
          <a:p>
            <a:endParaRPr lang="es-ES" dirty="0"/>
          </a:p>
          <a:p>
            <a:r>
              <a:rPr lang="es-ES" dirty="0"/>
              <a:t>Haber superado la prueba de acceso a la Universidad para mayores de 25 años</a:t>
            </a:r>
          </a:p>
          <a:p>
            <a:pPr algn="ctr"/>
            <a:r>
              <a:rPr lang="es-ES" b="1" dirty="0"/>
              <a:t> </a:t>
            </a:r>
          </a:p>
          <a:p>
            <a:pPr algn="ctr"/>
            <a:endParaRPr lang="es-E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2 Imagen" descr="relc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2060848"/>
              <a:ext cx="4902854" cy="36724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2777"/>
            <a:ext cx="914400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55776" cy="1448160"/>
          </a:xfrm>
          <a:prstGeom prst="rect">
            <a:avLst/>
          </a:prstGeom>
        </p:spPr>
      </p:pic>
      <p:pic>
        <p:nvPicPr>
          <p:cNvPr id="4" name="3 Imagen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732240" y="0"/>
            <a:ext cx="2411760" cy="1448160"/>
          </a:xfrm>
          <a:prstGeom prst="rect">
            <a:avLst/>
          </a:prstGeom>
        </p:spPr>
      </p:pic>
      <p:pic>
        <p:nvPicPr>
          <p:cNvPr id="5" name="4 Imagen" descr="image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0"/>
            <a:ext cx="4176464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683568" y="2060848"/>
            <a:ext cx="8280920" cy="33123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s-ES" sz="2400" b="1" dirty="0">
                <a:solidFill>
                  <a:schemeClr val="lt1"/>
                </a:solidFill>
              </a:rPr>
              <a:t>Consiste en realizar actividades de apoyo administrativo en el ámbito laboral, contable, comercial, financiero y fiscal, así como de atención al cliente/usuario, tanto en empresas públicas como privadas.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4"/>
            <a:ext cx="46958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Captu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648487" cy="206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0" y="260648"/>
            <a:ext cx="9144000" cy="65973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s-ES" sz="36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Cualificaciones y unidades de competencia </a:t>
            </a:r>
          </a:p>
          <a:p>
            <a:pPr marL="457200" indent="-457200">
              <a:buFont typeface="+mj-lt"/>
              <a:buAutoNum type="alphaUcPeriod"/>
            </a:pPr>
            <a:endParaRPr lang="es-ES" sz="2400" b="1" dirty="0">
              <a:solidFill>
                <a:schemeClr val="lt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s-ES" sz="2400" b="1" dirty="0">
                <a:solidFill>
                  <a:schemeClr val="lt1"/>
                </a:solidFill>
              </a:rPr>
              <a:t>Administrativas de recepción y relación con el cliente :</a:t>
            </a:r>
          </a:p>
          <a:p>
            <a:pPr marL="457200" indent="-457200"/>
            <a:endParaRPr lang="es-ES" sz="2400" b="1" dirty="0">
              <a:solidFill>
                <a:schemeClr val="lt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" sz="2400" dirty="0" err="1">
                <a:solidFill>
                  <a:schemeClr val="lt1"/>
                </a:solidFill>
              </a:rPr>
              <a:t>Recepcionar</a:t>
            </a:r>
            <a:r>
              <a:rPr lang="es-ES" sz="2400" dirty="0">
                <a:solidFill>
                  <a:schemeClr val="lt1"/>
                </a:solidFill>
              </a:rPr>
              <a:t>  y procesar las comunicaciones internas y externas.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400" dirty="0">
                <a:solidFill>
                  <a:schemeClr val="lt1"/>
                </a:solidFill>
              </a:rPr>
              <a:t>Realizar las gestiones administrativas del proceso comercial.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400" dirty="0">
                <a:solidFill>
                  <a:schemeClr val="lt1"/>
                </a:solidFill>
              </a:rPr>
              <a:t>Introducir datos y textos en terminales informáticos en condiciones de seguridad, calidad y eficiencia.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400" dirty="0">
                <a:solidFill>
                  <a:schemeClr val="lt1"/>
                </a:solidFill>
              </a:rPr>
              <a:t>Gestionar el archivo en soporte convencional e informático.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400" dirty="0">
                <a:solidFill>
                  <a:schemeClr val="lt1"/>
                </a:solidFill>
              </a:rPr>
              <a:t>Comunicarse en una lengua extranjera con un nivel de usuario independiente en las actividades de gestión administrativa en relación con el cliente. </a:t>
            </a:r>
          </a:p>
        </p:txBody>
      </p:sp>
      <p:pic>
        <p:nvPicPr>
          <p:cNvPr id="3" name="2 Imagen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2"/>
            <a:ext cx="1187624" cy="1060446"/>
          </a:xfrm>
          <a:prstGeom prst="rect">
            <a:avLst/>
          </a:prstGeom>
        </p:spPr>
      </p:pic>
      <p:pic>
        <p:nvPicPr>
          <p:cNvPr id="4" name="3 Imagen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115615" cy="8819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95536" y="0"/>
            <a:ext cx="8748464" cy="65973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" sz="2400" b="1" dirty="0"/>
          </a:p>
          <a:p>
            <a:pPr lvl="0"/>
            <a:endParaRPr lang="es-ES" sz="2400" b="1" dirty="0"/>
          </a:p>
          <a:p>
            <a:pPr lvl="0"/>
            <a:endParaRPr lang="es-ES" sz="2400" b="1" dirty="0"/>
          </a:p>
          <a:p>
            <a:pPr lvl="0"/>
            <a:r>
              <a:rPr lang="es-ES" sz="2400" b="1" dirty="0"/>
              <a:t>Actividades de gestión administrativa </a:t>
            </a:r>
            <a:r>
              <a:rPr lang="es-ES" sz="2400" dirty="0"/>
              <a:t>:</a:t>
            </a:r>
          </a:p>
          <a:p>
            <a:pPr lvl="0"/>
            <a:endParaRPr lang="es-ES" sz="2400" dirty="0"/>
          </a:p>
          <a:p>
            <a:pPr lvl="0">
              <a:buFont typeface="Arial" pitchFamily="34" charset="0"/>
              <a:buChar char="•"/>
            </a:pPr>
            <a:r>
              <a:rPr lang="es-ES" sz="2400" dirty="0"/>
              <a:t>Realizar las gestiones administrativas de tesorería.</a:t>
            </a:r>
          </a:p>
          <a:p>
            <a:pPr lvl="0">
              <a:buFont typeface="Arial" pitchFamily="34" charset="0"/>
              <a:buChar char="•"/>
            </a:pPr>
            <a:r>
              <a:rPr lang="es-ES" sz="2400" dirty="0"/>
              <a:t>Efectuar las actividades de apoyo administrativo de Recursos Humanos.</a:t>
            </a:r>
          </a:p>
          <a:p>
            <a:pPr lvl="0">
              <a:buFont typeface="Arial" pitchFamily="34" charset="0"/>
              <a:buChar char="•"/>
            </a:pPr>
            <a:r>
              <a:rPr lang="es-ES" sz="2400" dirty="0"/>
              <a:t>Realizar registros contables.</a:t>
            </a:r>
          </a:p>
          <a:p>
            <a:pPr lvl="0">
              <a:buFont typeface="Arial" pitchFamily="34" charset="0"/>
              <a:buChar char="•"/>
            </a:pPr>
            <a:r>
              <a:rPr lang="es-ES" sz="2400" dirty="0"/>
              <a:t>Introducir datos y textos en terminales informáticos en condiciones de seguridad, calidad y eficiencia.</a:t>
            </a:r>
          </a:p>
          <a:p>
            <a:pPr lvl="0">
              <a:buFont typeface="Arial" pitchFamily="34" charset="0"/>
              <a:buChar char="•"/>
            </a:pPr>
            <a:r>
              <a:rPr lang="es-ES" sz="2400" dirty="0"/>
              <a:t>Gestionar el archivo en soporte convencional e informático.</a:t>
            </a:r>
          </a:p>
          <a:p>
            <a:pPr lvl="0">
              <a:buFont typeface="Arial" pitchFamily="34" charset="0"/>
              <a:buChar char="•"/>
            </a:pPr>
            <a:r>
              <a:rPr lang="es-ES" sz="2400" dirty="0"/>
              <a:t>Manejar aplicaciones ofimáticas en la gestión de la información y la documentación.</a:t>
            </a:r>
          </a:p>
          <a:p>
            <a:pPr marL="457200" indent="-457200"/>
            <a:endParaRPr lang="es-ES" sz="2400" b="1" dirty="0">
              <a:solidFill>
                <a:schemeClr val="lt1"/>
              </a:solidFill>
            </a:endParaRPr>
          </a:p>
        </p:txBody>
      </p:sp>
      <p:pic>
        <p:nvPicPr>
          <p:cNvPr id="3" name="2 Imagen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0"/>
            <a:ext cx="6134100" cy="14847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467544" y="980728"/>
            <a:ext cx="8280920" cy="51125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UcPeriod"/>
            </a:pPr>
            <a:r>
              <a:rPr lang="es-ES" sz="2400" b="1" dirty="0"/>
              <a:t>Comunicación empresarial y atención al cliente.  1º</a:t>
            </a:r>
          </a:p>
          <a:p>
            <a:pPr marL="457200" indent="-457200">
              <a:buFont typeface="+mj-lt"/>
              <a:buAutoNum type="alphaUcPeriod"/>
            </a:pPr>
            <a:r>
              <a:rPr lang="es-ES" sz="2400" b="1" dirty="0"/>
              <a:t>Operaciones administrativas de compra-venta Empresa y Administración. 1º</a:t>
            </a:r>
          </a:p>
          <a:p>
            <a:pPr marL="457200" indent="-457200">
              <a:buFont typeface="+mj-lt"/>
              <a:buAutoNum type="alphaUcPeriod"/>
            </a:pPr>
            <a:r>
              <a:rPr lang="es-ES" sz="2400" b="1" dirty="0"/>
              <a:t>Tratamiento informático de la información. 1º</a:t>
            </a:r>
          </a:p>
          <a:p>
            <a:pPr marL="457200" indent="-457200">
              <a:buFont typeface="+mj-lt"/>
              <a:buAutoNum type="alphaUcPeriod"/>
            </a:pPr>
            <a:r>
              <a:rPr lang="es-ES" sz="2400" b="1" dirty="0"/>
              <a:t>Técnica contable. 1º</a:t>
            </a:r>
          </a:p>
          <a:p>
            <a:pPr marL="457200" indent="-457200">
              <a:buFont typeface="+mj-lt"/>
              <a:buAutoNum type="alphaUcPeriod"/>
            </a:pPr>
            <a:r>
              <a:rPr lang="es-ES" sz="2400" b="1" dirty="0"/>
              <a:t>Formación y orientación laboral. 1º</a:t>
            </a:r>
          </a:p>
          <a:p>
            <a:pPr marL="457200" indent="-457200">
              <a:buFont typeface="+mj-lt"/>
              <a:buAutoNum type="alphaUcPeriod"/>
            </a:pPr>
            <a:r>
              <a:rPr lang="es-ES" sz="2400" b="1" dirty="0"/>
              <a:t>Inglés. 1º y 2º</a:t>
            </a:r>
          </a:p>
          <a:p>
            <a:pPr marL="457200" indent="-457200">
              <a:buFont typeface="+mj-lt"/>
              <a:buAutoNum type="alphaUcPeriod"/>
            </a:pPr>
            <a:r>
              <a:rPr lang="es-ES" sz="2400" b="1" dirty="0"/>
              <a:t>Operaciones administrativas de recursos humanos. 2º</a:t>
            </a:r>
          </a:p>
          <a:p>
            <a:pPr marL="457200" indent="-457200">
              <a:buFont typeface="+mj-lt"/>
              <a:buAutoNum type="alphaUcPeriod"/>
            </a:pPr>
            <a:r>
              <a:rPr lang="es-ES" sz="2400" b="1" dirty="0"/>
              <a:t>Tratamiento de la documentación contable. 2º</a:t>
            </a:r>
          </a:p>
          <a:p>
            <a:pPr marL="457200" indent="-457200">
              <a:buFont typeface="+mj-lt"/>
              <a:buAutoNum type="alphaUcPeriod"/>
            </a:pPr>
            <a:r>
              <a:rPr lang="es-ES" sz="2400" b="1" dirty="0"/>
              <a:t>Empresa en el aula. 2º</a:t>
            </a:r>
          </a:p>
          <a:p>
            <a:pPr marL="457200" indent="-457200">
              <a:buFont typeface="+mj-lt"/>
              <a:buAutoNum type="alphaUcPeriod"/>
            </a:pPr>
            <a:r>
              <a:rPr lang="es-ES" sz="2400" b="1" dirty="0"/>
              <a:t>Operaciones auxiliares de gestión de tesorería. 2º</a:t>
            </a:r>
          </a:p>
          <a:p>
            <a:pPr marL="457200" indent="-457200">
              <a:buFont typeface="+mj-lt"/>
              <a:buAutoNum type="alphaUcPeriod"/>
            </a:pPr>
            <a:r>
              <a:rPr lang="es-ES" sz="2400" b="1" dirty="0"/>
              <a:t>Formación en centros de trabajo 2º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1945"/>
            <a:ext cx="446449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i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341276"/>
            <a:ext cx="2339752" cy="1516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0688"/>
            <a:ext cx="9144000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418</Words>
  <Application>Microsoft Office PowerPoint</Application>
  <PresentationFormat>Presentación en pantalla (4:3)</PresentationFormat>
  <Paragraphs>65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Cooper Black</vt:lpstr>
      <vt:lpstr>Copperplate Gothic Bold</vt:lpstr>
      <vt:lpstr>Tema de Office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</dc:creator>
  <cp:lastModifiedBy>Mª Angeles</cp:lastModifiedBy>
  <cp:revision>37</cp:revision>
  <dcterms:created xsi:type="dcterms:W3CDTF">2019-10-09T11:01:02Z</dcterms:created>
  <dcterms:modified xsi:type="dcterms:W3CDTF">2021-04-29T11:00:46Z</dcterms:modified>
</cp:coreProperties>
</file>